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69" r:id="rId23"/>
    <p:sldId id="278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9" r:id="rId38"/>
    <p:sldId id="295" r:id="rId39"/>
    <p:sldId id="296" r:id="rId40"/>
    <p:sldId id="297" r:id="rId41"/>
    <p:sldId id="298" r:id="rId42"/>
    <p:sldId id="300" r:id="rId43"/>
    <p:sldId id="301" r:id="rId44"/>
    <p:sldId id="302" r:id="rId45"/>
    <p:sldId id="305" r:id="rId46"/>
    <p:sldId id="303" r:id="rId47"/>
    <p:sldId id="304" r:id="rId48"/>
    <p:sldId id="285" r:id="rId49"/>
    <p:sldId id="306" r:id="rId50"/>
    <p:sldId id="307" r:id="rId51"/>
    <p:sldId id="308" r:id="rId52"/>
    <p:sldId id="309" r:id="rId53"/>
    <p:sldId id="310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11" r:id="rId67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79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 altLang="es-AR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es-AR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 altLang="es-AR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3B0713-FF1F-46B5-A6E8-C90A014E3829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 altLang="es-AR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es-AR"/>
          </a:p>
        </p:txBody>
      </p:sp>
      <p:sp>
        <p:nvSpPr>
          <p:cNvPr id="839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 altLang="es-AR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D844AB-2D8F-4425-B9F5-856994FA9890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1EC40-A3D9-4472-8224-09B4663633FA}" type="slidenum">
              <a:rPr lang="es-ES" altLang="es-AR"/>
              <a:pPr/>
              <a:t>1</a:t>
            </a:fld>
            <a:endParaRPr lang="es-ES" altLang="es-AR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272D3-ECE9-4EA3-BA4D-81F56EDAC3B8}" type="slidenum">
              <a:rPr lang="es-ES" altLang="es-AR"/>
              <a:pPr/>
              <a:t>10</a:t>
            </a:fld>
            <a:endParaRPr lang="es-ES" altLang="es-AR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9EB6C-5E92-402C-A36C-98180E4CA246}" type="slidenum">
              <a:rPr lang="es-ES" altLang="es-AR"/>
              <a:pPr/>
              <a:t>11</a:t>
            </a:fld>
            <a:endParaRPr lang="es-ES" altLang="es-AR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170A5-2870-4A4C-947E-B7C4E39617AC}" type="slidenum">
              <a:rPr lang="es-ES" altLang="es-AR"/>
              <a:pPr/>
              <a:t>12</a:t>
            </a:fld>
            <a:endParaRPr lang="es-ES" altLang="es-AR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B9D09-E2B1-41CC-A391-347F77016F3C}" type="slidenum">
              <a:rPr lang="es-ES" altLang="es-AR"/>
              <a:pPr/>
              <a:t>13</a:t>
            </a:fld>
            <a:endParaRPr lang="es-ES" altLang="es-AR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FCAB0-A1B8-4F06-9FD9-6743E990C5BA}" type="slidenum">
              <a:rPr lang="es-ES" altLang="es-AR"/>
              <a:pPr/>
              <a:t>14</a:t>
            </a:fld>
            <a:endParaRPr lang="es-ES" altLang="es-AR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986A8-6027-4389-BAD8-0794F6817C8F}" type="slidenum">
              <a:rPr lang="es-ES" altLang="es-AR"/>
              <a:pPr/>
              <a:t>15</a:t>
            </a:fld>
            <a:endParaRPr lang="es-ES" altLang="es-AR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497D9-E72F-49D1-9DC6-ADA33E5F7857}" type="slidenum">
              <a:rPr lang="es-ES" altLang="es-AR"/>
              <a:pPr/>
              <a:t>16</a:t>
            </a:fld>
            <a:endParaRPr lang="es-ES" altLang="es-AR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3C1A2-4005-45C6-8B4B-DA45BFA101C7}" type="slidenum">
              <a:rPr lang="es-ES" altLang="es-AR"/>
              <a:pPr/>
              <a:t>17</a:t>
            </a:fld>
            <a:endParaRPr lang="es-ES" altLang="es-AR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061BE-0065-4D1F-B639-286DB638BA3C}" type="slidenum">
              <a:rPr lang="es-ES" altLang="es-AR"/>
              <a:pPr/>
              <a:t>18</a:t>
            </a:fld>
            <a:endParaRPr lang="es-ES" altLang="es-AR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9B556-A9DC-421F-8DFF-F822CC29F6BA}" type="slidenum">
              <a:rPr lang="es-ES" altLang="es-AR"/>
              <a:pPr/>
              <a:t>19</a:t>
            </a:fld>
            <a:endParaRPr lang="es-ES" altLang="es-AR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2DFD95-18EB-4100-8FEC-D041354664C1}" type="slidenum">
              <a:rPr lang="es-ES" altLang="es-AR"/>
              <a:pPr/>
              <a:t>2</a:t>
            </a:fld>
            <a:endParaRPr lang="es-ES" altLang="es-AR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A70C3-803B-4351-B5D1-062C4057869A}" type="slidenum">
              <a:rPr lang="es-ES" altLang="es-AR"/>
              <a:pPr/>
              <a:t>20</a:t>
            </a:fld>
            <a:endParaRPr lang="es-ES" altLang="es-AR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64A801-F3D4-446A-B9FC-4342276A5A71}" type="slidenum">
              <a:rPr lang="es-ES" altLang="es-AR"/>
              <a:pPr/>
              <a:t>21</a:t>
            </a:fld>
            <a:endParaRPr lang="es-ES" altLang="es-AR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CBBC7-653B-4436-85EA-0CC6830CB355}" type="slidenum">
              <a:rPr lang="es-ES" altLang="es-AR"/>
              <a:pPr/>
              <a:t>22</a:t>
            </a:fld>
            <a:endParaRPr lang="es-ES" altLang="es-AR"/>
          </a:p>
        </p:txBody>
      </p:sp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298C5-0A98-413D-BDD0-B4240F318972}" type="slidenum">
              <a:rPr lang="es-ES" altLang="es-AR"/>
              <a:pPr/>
              <a:t>23</a:t>
            </a:fld>
            <a:endParaRPr lang="es-ES" altLang="es-AR"/>
          </a:p>
        </p:txBody>
      </p:sp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82821D-5E46-4336-8A5F-95EC99F202CB}" type="slidenum">
              <a:rPr lang="es-ES" altLang="es-AR"/>
              <a:pPr/>
              <a:t>24</a:t>
            </a:fld>
            <a:endParaRPr lang="es-ES" altLang="es-AR"/>
          </a:p>
        </p:txBody>
      </p:sp>
      <p:sp>
        <p:nvSpPr>
          <p:cNvPr id="109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210F0F-32ED-4FFA-9572-964CF58422A0}" type="slidenum">
              <a:rPr lang="es-ES" altLang="es-AR"/>
              <a:pPr/>
              <a:t>25</a:t>
            </a:fld>
            <a:endParaRPr lang="es-ES" altLang="es-AR"/>
          </a:p>
        </p:txBody>
      </p:sp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FEEDC-C4E1-425C-B05D-102C1A9CA7BB}" type="slidenum">
              <a:rPr lang="es-ES" altLang="es-AR"/>
              <a:pPr/>
              <a:t>26</a:t>
            </a:fld>
            <a:endParaRPr lang="es-ES" altLang="es-AR"/>
          </a:p>
        </p:txBody>
      </p:sp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9BDCC-001F-494C-A940-9FAD95DA6F45}" type="slidenum">
              <a:rPr lang="es-ES" altLang="es-AR"/>
              <a:pPr/>
              <a:t>27</a:t>
            </a:fld>
            <a:endParaRPr lang="es-ES" altLang="es-AR"/>
          </a:p>
        </p:txBody>
      </p:sp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BB6E2-8A1F-4954-9454-BB98825535F5}" type="slidenum">
              <a:rPr lang="es-ES" altLang="es-AR"/>
              <a:pPr/>
              <a:t>28</a:t>
            </a:fld>
            <a:endParaRPr lang="es-ES" altLang="es-AR"/>
          </a:p>
        </p:txBody>
      </p:sp>
      <p:sp>
        <p:nvSpPr>
          <p:cNvPr id="1136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46261-F32A-463F-A2E1-914E663A6A2C}" type="slidenum">
              <a:rPr lang="es-ES" altLang="es-AR"/>
              <a:pPr/>
              <a:t>29</a:t>
            </a:fld>
            <a:endParaRPr lang="es-ES" altLang="es-AR"/>
          </a:p>
        </p:txBody>
      </p:sp>
      <p:sp>
        <p:nvSpPr>
          <p:cNvPr id="114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4DFD5-46E7-4107-9914-56402CA6C4B4}" type="slidenum">
              <a:rPr lang="es-ES" altLang="es-AR"/>
              <a:pPr/>
              <a:t>3</a:t>
            </a:fld>
            <a:endParaRPr lang="es-ES" altLang="es-AR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8C37C-0E8E-459A-82CF-48E9EC9BBAFF}" type="slidenum">
              <a:rPr lang="es-ES" altLang="es-AR"/>
              <a:pPr/>
              <a:t>30</a:t>
            </a:fld>
            <a:endParaRPr lang="es-ES" altLang="es-AR"/>
          </a:p>
        </p:txBody>
      </p:sp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4C352-CCE6-4EA3-8DAC-53C5C6C2557C}" type="slidenum">
              <a:rPr lang="es-ES" altLang="es-AR"/>
              <a:pPr/>
              <a:t>31</a:t>
            </a:fld>
            <a:endParaRPr lang="es-ES" altLang="es-AR"/>
          </a:p>
        </p:txBody>
      </p:sp>
      <p:sp>
        <p:nvSpPr>
          <p:cNvPr id="116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C56847-E80A-4552-AE60-4788B1EA1C89}" type="slidenum">
              <a:rPr lang="es-ES" altLang="es-AR"/>
              <a:pPr/>
              <a:t>32</a:t>
            </a:fld>
            <a:endParaRPr lang="es-ES" altLang="es-AR"/>
          </a:p>
        </p:txBody>
      </p:sp>
      <p:sp>
        <p:nvSpPr>
          <p:cNvPr id="1177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623DB-DE85-4C50-8E9A-171221BB2589}" type="slidenum">
              <a:rPr lang="es-ES" altLang="es-AR"/>
              <a:pPr/>
              <a:t>33</a:t>
            </a:fld>
            <a:endParaRPr lang="es-ES" altLang="es-AR"/>
          </a:p>
        </p:txBody>
      </p:sp>
      <p:sp>
        <p:nvSpPr>
          <p:cNvPr id="118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E5228-DECE-429A-B11E-5BAE401FE322}" type="slidenum">
              <a:rPr lang="es-ES" altLang="es-AR"/>
              <a:pPr/>
              <a:t>34</a:t>
            </a:fld>
            <a:endParaRPr lang="es-ES" altLang="es-AR"/>
          </a:p>
        </p:txBody>
      </p:sp>
      <p:sp>
        <p:nvSpPr>
          <p:cNvPr id="119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F053D-1FF7-4D81-B295-6618812D21F0}" type="slidenum">
              <a:rPr lang="es-ES" altLang="es-AR"/>
              <a:pPr/>
              <a:t>35</a:t>
            </a:fld>
            <a:endParaRPr lang="es-ES" altLang="es-AR"/>
          </a:p>
        </p:txBody>
      </p:sp>
      <p:sp>
        <p:nvSpPr>
          <p:cNvPr id="120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183E3-3E7F-4B1C-9A4C-9D4EF43978C6}" type="slidenum">
              <a:rPr lang="es-ES" altLang="es-AR"/>
              <a:pPr/>
              <a:t>36</a:t>
            </a:fld>
            <a:endParaRPr lang="es-ES" altLang="es-AR"/>
          </a:p>
        </p:txBody>
      </p:sp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67C471-527D-443F-8D4A-9A9DEBC1BDF0}" type="slidenum">
              <a:rPr lang="es-ES" altLang="es-AR"/>
              <a:pPr/>
              <a:t>37</a:t>
            </a:fld>
            <a:endParaRPr lang="es-ES" altLang="es-AR"/>
          </a:p>
        </p:txBody>
      </p:sp>
      <p:sp>
        <p:nvSpPr>
          <p:cNvPr id="122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AE434-9496-4A00-938E-0A0AFFC34329}" type="slidenum">
              <a:rPr lang="es-ES" altLang="es-AR"/>
              <a:pPr/>
              <a:t>38</a:t>
            </a:fld>
            <a:endParaRPr lang="es-ES" altLang="es-AR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B25A99-3AA8-4766-B217-65FE15D3CDF2}" type="slidenum">
              <a:rPr lang="es-ES" altLang="es-AR"/>
              <a:pPr/>
              <a:t>39</a:t>
            </a:fld>
            <a:endParaRPr lang="es-ES" altLang="es-AR"/>
          </a:p>
        </p:txBody>
      </p:sp>
      <p:sp>
        <p:nvSpPr>
          <p:cNvPr id="124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D678E9-9DBD-41BD-AD03-9E33E7BABBF0}" type="slidenum">
              <a:rPr lang="es-ES" altLang="es-AR"/>
              <a:pPr/>
              <a:t>4</a:t>
            </a:fld>
            <a:endParaRPr lang="es-ES" altLang="es-AR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8A55B-4821-4BAC-89AB-71285E199CC3}" type="slidenum">
              <a:rPr lang="es-ES" altLang="es-AR"/>
              <a:pPr/>
              <a:t>40</a:t>
            </a:fld>
            <a:endParaRPr lang="es-ES" altLang="es-AR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92330-4DFC-450C-9136-25FD5B573624}" type="slidenum">
              <a:rPr lang="es-ES" altLang="es-AR"/>
              <a:pPr/>
              <a:t>41</a:t>
            </a:fld>
            <a:endParaRPr lang="es-ES" altLang="es-AR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2FE51-BFFF-4EC2-9913-9E7441B3154F}" type="slidenum">
              <a:rPr lang="es-ES" altLang="es-AR"/>
              <a:pPr/>
              <a:t>42</a:t>
            </a:fld>
            <a:endParaRPr lang="es-ES" altLang="es-AR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17B39-2F7E-4F9B-82C3-B27227F70630}" type="slidenum">
              <a:rPr lang="es-ES" altLang="es-AR"/>
              <a:pPr/>
              <a:t>43</a:t>
            </a:fld>
            <a:endParaRPr lang="es-ES" altLang="es-AR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9D73F-91B5-440D-8715-5DFA212C5FA1}" type="slidenum">
              <a:rPr lang="es-ES" altLang="es-AR"/>
              <a:pPr/>
              <a:t>44</a:t>
            </a:fld>
            <a:endParaRPr lang="es-ES" altLang="es-AR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7ECA3-CE3A-4144-97E2-74B12A57CA82}" type="slidenum">
              <a:rPr lang="es-ES" altLang="es-AR"/>
              <a:pPr/>
              <a:t>45</a:t>
            </a:fld>
            <a:endParaRPr lang="es-ES" altLang="es-AR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29994-D52F-4112-B2AC-E3A9072F3CE8}" type="slidenum">
              <a:rPr lang="es-ES" altLang="es-AR"/>
              <a:pPr/>
              <a:t>46</a:t>
            </a:fld>
            <a:endParaRPr lang="es-ES" altLang="es-AR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5D020C-4BB3-4BD6-BFA7-7FA15D06A8B2}" type="slidenum">
              <a:rPr lang="es-ES" altLang="es-AR"/>
              <a:pPr/>
              <a:t>47</a:t>
            </a:fld>
            <a:endParaRPr lang="es-ES" altLang="es-AR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219810-CD76-48BA-80E5-6C9AA1F14BD6}" type="slidenum">
              <a:rPr lang="es-ES" altLang="es-AR"/>
              <a:pPr/>
              <a:t>48</a:t>
            </a:fld>
            <a:endParaRPr lang="es-ES" altLang="es-AR"/>
          </a:p>
        </p:txBody>
      </p:sp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0ABE0-5AC5-47B3-851D-A4FD5D6526F9}" type="slidenum">
              <a:rPr lang="es-ES" altLang="es-AR"/>
              <a:pPr/>
              <a:t>49</a:t>
            </a:fld>
            <a:endParaRPr lang="es-ES" altLang="es-AR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56DC0-20B9-4337-A414-2AF3DE114F29}" type="slidenum">
              <a:rPr lang="es-ES" altLang="es-AR"/>
              <a:pPr/>
              <a:t>5</a:t>
            </a:fld>
            <a:endParaRPr lang="es-ES" altLang="es-AR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743CC-40A0-4365-890C-D65568561D9A}" type="slidenum">
              <a:rPr lang="es-ES" altLang="es-AR"/>
              <a:pPr/>
              <a:t>50</a:t>
            </a:fld>
            <a:endParaRPr lang="es-ES" altLang="es-AR"/>
          </a:p>
        </p:txBody>
      </p:sp>
      <p:sp>
        <p:nvSpPr>
          <p:cNvPr id="136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79234-716E-4300-AC9F-6A456AA7B8D5}" type="slidenum">
              <a:rPr lang="es-ES" altLang="es-AR"/>
              <a:pPr/>
              <a:t>51</a:t>
            </a:fld>
            <a:endParaRPr lang="es-ES" altLang="es-AR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588E1E-86C4-4BD5-B4C8-7FD045B11D09}" type="slidenum">
              <a:rPr lang="es-ES" altLang="es-AR"/>
              <a:pPr/>
              <a:t>52</a:t>
            </a:fld>
            <a:endParaRPr lang="es-ES" altLang="es-AR"/>
          </a:p>
        </p:txBody>
      </p:sp>
      <p:sp>
        <p:nvSpPr>
          <p:cNvPr id="138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7E434-DDD5-4861-B75B-3831F4E9B0DB}" type="slidenum">
              <a:rPr lang="es-ES" altLang="es-AR"/>
              <a:pPr/>
              <a:t>53</a:t>
            </a:fld>
            <a:endParaRPr lang="es-ES" altLang="es-AR"/>
          </a:p>
        </p:txBody>
      </p:sp>
      <p:sp>
        <p:nvSpPr>
          <p:cNvPr id="139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D412F-BFAE-4978-A9A4-F6CB157DBFA9}" type="slidenum">
              <a:rPr lang="es-ES" altLang="es-AR"/>
              <a:pPr/>
              <a:t>54</a:t>
            </a:fld>
            <a:endParaRPr lang="es-ES" altLang="es-AR"/>
          </a:p>
        </p:txBody>
      </p:sp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89E916-89E0-4261-B3CB-5CAA47E22750}" type="slidenum">
              <a:rPr lang="es-ES" altLang="es-AR"/>
              <a:pPr/>
              <a:t>55</a:t>
            </a:fld>
            <a:endParaRPr lang="es-ES" altLang="es-AR"/>
          </a:p>
        </p:txBody>
      </p:sp>
      <p:sp>
        <p:nvSpPr>
          <p:cNvPr id="141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76DEE-FAB1-4512-9FE5-F7C00159813E}" type="slidenum">
              <a:rPr lang="es-ES" altLang="es-AR"/>
              <a:pPr/>
              <a:t>56</a:t>
            </a:fld>
            <a:endParaRPr lang="es-ES" altLang="es-AR"/>
          </a:p>
        </p:txBody>
      </p:sp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9700FB-AC18-4FD6-8410-01E078A2D209}" type="slidenum">
              <a:rPr lang="es-ES" altLang="es-AR"/>
              <a:pPr/>
              <a:t>57</a:t>
            </a:fld>
            <a:endParaRPr lang="es-ES" altLang="es-AR"/>
          </a:p>
        </p:txBody>
      </p:sp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B504D-4754-45E3-911D-F2B21CF2E982}" type="slidenum">
              <a:rPr lang="es-ES" altLang="es-AR"/>
              <a:pPr/>
              <a:t>58</a:t>
            </a:fld>
            <a:endParaRPr lang="es-ES" altLang="es-AR"/>
          </a:p>
        </p:txBody>
      </p:sp>
      <p:sp>
        <p:nvSpPr>
          <p:cNvPr id="144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14907-31D9-48C6-935B-81CA6C9D207E}" type="slidenum">
              <a:rPr lang="es-ES" altLang="es-AR"/>
              <a:pPr/>
              <a:t>59</a:t>
            </a:fld>
            <a:endParaRPr lang="es-ES" altLang="es-AR"/>
          </a:p>
        </p:txBody>
      </p:sp>
      <p:sp>
        <p:nvSpPr>
          <p:cNvPr id="145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42B5A-3FCC-4B8D-B1A8-8E8D79826D63}" type="slidenum">
              <a:rPr lang="es-ES" altLang="es-AR"/>
              <a:pPr/>
              <a:t>6</a:t>
            </a:fld>
            <a:endParaRPr lang="es-ES" altLang="es-AR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19B45-C146-43A8-AB93-2E69241E0869}" type="slidenum">
              <a:rPr lang="es-ES" altLang="es-AR"/>
              <a:pPr/>
              <a:t>60</a:t>
            </a:fld>
            <a:endParaRPr lang="es-ES" altLang="es-AR"/>
          </a:p>
        </p:txBody>
      </p:sp>
      <p:sp>
        <p:nvSpPr>
          <p:cNvPr id="146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A60F5-061F-454C-B396-FAEC26C5EC4D}" type="slidenum">
              <a:rPr lang="es-ES" altLang="es-AR"/>
              <a:pPr/>
              <a:t>61</a:t>
            </a:fld>
            <a:endParaRPr lang="es-ES" altLang="es-AR"/>
          </a:p>
        </p:txBody>
      </p:sp>
      <p:sp>
        <p:nvSpPr>
          <p:cNvPr id="147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01866-8367-487D-B5AB-7BB8DDCA7A61}" type="slidenum">
              <a:rPr lang="es-ES" altLang="es-AR"/>
              <a:pPr/>
              <a:t>62</a:t>
            </a:fld>
            <a:endParaRPr lang="es-ES" altLang="es-AR"/>
          </a:p>
        </p:txBody>
      </p:sp>
      <p:sp>
        <p:nvSpPr>
          <p:cNvPr id="148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81029-B5F4-42DA-B7A8-865D48B66744}" type="slidenum">
              <a:rPr lang="es-ES" altLang="es-AR"/>
              <a:pPr/>
              <a:t>63</a:t>
            </a:fld>
            <a:endParaRPr lang="es-ES" altLang="es-AR"/>
          </a:p>
        </p:txBody>
      </p:sp>
      <p:sp>
        <p:nvSpPr>
          <p:cNvPr id="149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206C3-E0BE-451D-AA77-979389F53E08}" type="slidenum">
              <a:rPr lang="es-ES" altLang="es-AR"/>
              <a:pPr/>
              <a:t>64</a:t>
            </a:fld>
            <a:endParaRPr lang="es-ES" altLang="es-AR"/>
          </a:p>
        </p:txBody>
      </p:sp>
      <p:sp>
        <p:nvSpPr>
          <p:cNvPr id="150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5820B0-5E29-4DBE-AEAC-BD6D2A5A2965}" type="slidenum">
              <a:rPr lang="es-ES" altLang="es-AR"/>
              <a:pPr/>
              <a:t>65</a:t>
            </a:fld>
            <a:endParaRPr lang="es-ES" altLang="es-AR"/>
          </a:p>
        </p:txBody>
      </p:sp>
      <p:sp>
        <p:nvSpPr>
          <p:cNvPr id="151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B831F-2C8A-4E00-A2E6-8C5E3E0245FF}" type="slidenum">
              <a:rPr lang="es-ES" altLang="es-AR"/>
              <a:pPr/>
              <a:t>66</a:t>
            </a:fld>
            <a:endParaRPr lang="es-ES" altLang="es-AR"/>
          </a:p>
        </p:txBody>
      </p:sp>
      <p:sp>
        <p:nvSpPr>
          <p:cNvPr id="152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95D5C-D51F-4042-B7ED-BF9FD9C5B2A8}" type="slidenum">
              <a:rPr lang="es-ES" altLang="es-AR"/>
              <a:pPr/>
              <a:t>7</a:t>
            </a:fld>
            <a:endParaRPr lang="es-ES" altLang="es-AR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FA4CB-1C54-4604-BF7E-78FAAF0E5C44}" type="slidenum">
              <a:rPr lang="es-ES" altLang="es-AR"/>
              <a:pPr/>
              <a:t>8</a:t>
            </a:fld>
            <a:endParaRPr lang="es-ES" altLang="es-AR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6FB5B-2258-4BF4-AF92-FA7E0E1C7AF1}" type="slidenum">
              <a:rPr lang="es-ES" altLang="es-AR"/>
              <a:pPr/>
              <a:t>9</a:t>
            </a:fld>
            <a:endParaRPr lang="es-ES" altLang="es-AR"/>
          </a:p>
        </p:txBody>
      </p:sp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0C730-A721-42AE-9938-7976B6435706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60728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49203-206C-4A3F-98F5-07D9492344D8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00460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47B91-10C4-4670-B857-8BBA4FF32332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56740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7CCA4-6EDA-428C-B3D0-0A322229F57E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10663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68491-EBBF-4D3A-B0A4-59A7D759E953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63588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1895-B2A8-4996-8E98-2781A5332AED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59417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85D1A-A92B-4D63-8435-B474DAB799B2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22209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3CF5A-FA71-4890-8A45-DA863D906A4B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91628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1FA80-63BE-4D0D-B21B-E41084DC63ED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8321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D250D-458F-447E-ABF6-876DFAA2A4E8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022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9D0E9-2C05-446A-A6B0-CA00F00B289D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26278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33CC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s-ES" altLang="es-A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A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78B396-51FB-452C-A22E-ADE800C40E1C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3400" y="2971800"/>
            <a:ext cx="8305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MX" altLang="es-AR" sz="36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MERCADO DE CAPITALES - BONOS</a:t>
            </a:r>
            <a:endParaRPr lang="es-MX" altLang="es-AR" sz="36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MX" altLang="es-AR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Aspectos Financieros</a:t>
            </a:r>
            <a:endParaRPr lang="es-ES_tradnl" altLang="es-AR" sz="2800" dirty="0"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3568" y="13427"/>
            <a:ext cx="7772400" cy="1828800"/>
          </a:xfrm>
          <a:prstGeom prst="rect">
            <a:avLst/>
          </a:prstGeom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AR" smtClean="0"/>
              <a:t/>
            </a:r>
            <a:br>
              <a:rPr lang="es-ES_tradnl" altLang="es-AR" smtClean="0"/>
            </a:br>
            <a:r>
              <a:rPr lang="es-ES_tradnl" altLang="es-AR" smtClean="0"/>
              <a:t/>
            </a:r>
            <a:br>
              <a:rPr lang="es-ES_tradnl" altLang="es-AR" smtClean="0"/>
            </a:br>
            <a:r>
              <a:rPr lang="es-ES_tradnl" altLang="es-AR" sz="3200" smtClean="0"/>
              <a:t>ADMINISTRACIÓN FINANCIERA DE EMPRESAS II</a:t>
            </a:r>
            <a:br>
              <a:rPr lang="es-ES_tradnl" altLang="es-AR" sz="3200" smtClean="0"/>
            </a:br>
            <a:endParaRPr lang="es-ES_tradnl" altLang="es-AR" sz="32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62000" y="5320573"/>
            <a:ext cx="7848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AR" sz="1600" dirty="0"/>
              <a:t>  FACULTAD DE CIENCIAS ECONÓMICAS, JURÍDICAS Y SOCIALES</a:t>
            </a:r>
          </a:p>
          <a:p>
            <a:pPr algn="ctr">
              <a:spcBef>
                <a:spcPct val="50000"/>
              </a:spcBef>
            </a:pPr>
            <a:r>
              <a:rPr lang="es-ES_tradnl" altLang="es-AR" sz="1600" dirty="0"/>
              <a:t>UNIVERSIDAD NACIONAL DE SALTA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371600" y="2362200"/>
            <a:ext cx="77724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EL RIESGO DE UNA INVERSIÓN ES </a:t>
            </a:r>
          </a:p>
          <a:p>
            <a:pPr algn="l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EL GRADO DE INCERTIDUMBRE </a:t>
            </a:r>
          </a:p>
          <a:p>
            <a:pPr algn="l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RESPECTO A SU RESULTADO</a:t>
            </a:r>
            <a:endParaRPr lang="es-AR" altLang="es-A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371600" y="1828800"/>
            <a:ext cx="7772400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Medidas del Riesgo</a:t>
            </a:r>
            <a:endParaRPr lang="es-AR" altLang="es-AR" sz="26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EX –ANTE, lo determina la amplitud del abanico de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resultados posibles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 una inversión.</a:t>
            </a:r>
            <a:endParaRPr lang="es-AR" altLang="es-AR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EX –POST ,  lo determina la variabilidad de los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rendimientos históricos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 esa inversión.</a:t>
            </a:r>
            <a:endParaRPr lang="es-AR" altLang="es-AR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371600" y="18288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Y cómo lo cuantificamos al riesgo?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sz="2800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600200" y="2667000"/>
            <a:ext cx="754380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El Desvío Stándar de los </a:t>
            </a:r>
          </a:p>
          <a:p>
            <a:pPr algn="l"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rendimientos periódicos es la </a:t>
            </a:r>
          </a:p>
          <a:p>
            <a:pPr algn="l"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medida del riesgo de toda </a:t>
            </a:r>
          </a:p>
          <a:p>
            <a:pPr algn="l"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inversión.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371600" y="1676400"/>
            <a:ext cx="7772400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6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Distintas alternativas, distintos riesgos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Cada alternativa de inversión supone su propia dosis de riesgo.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Todas compiten por la misma masa de ahorros disponibles.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Las alternativas más riesgosas necesitan hacer un esfuerzo de seducción mayor.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19200" y="1828800"/>
            <a:ext cx="79248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Esta seducción consiste en...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En que un mayor riesgo debe ser compensado necesariamente con una expectativa de rendimiento mayor.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 decir, a las inversiones más riesgosas se les exige una mayor expectativa de retorno</a:t>
            </a:r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295400" y="1828800"/>
            <a:ext cx="784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Algunos Principios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r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219200" y="2590800"/>
            <a:ext cx="7924800" cy="400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s-AR" altLang="es-AR" sz="20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Una mayor expectativa de retorno no significa que el rendimiento final sea mayor.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Solo significa que el abanico de resultados posibles es mayor... </a:t>
            </a:r>
          </a:p>
          <a:p>
            <a:pPr eaLnBrk="0" hangingPunct="0">
              <a:buFont typeface="Wingdings" panose="05000000000000000000" pitchFamily="2" charset="2"/>
              <a:buNone/>
            </a:pPr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 pesar de la amplitud, el resultado será,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solo uno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Y sin posibilidades de repetir la experiencia</a:t>
            </a:r>
            <a:endParaRPr lang="es-AR" altLang="es-AR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6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Por eso invertir, es para todos?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Invertir implica asumir riesgos.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Por ende hay que ser muy cuidadoso.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No todas las alternativas son para todos.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Ni todos los inversores persiguen los mismos objetivos.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19200" y="1905000"/>
            <a:ext cx="79248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Por eso lo que hay que tener en cuenta al armar una estrategia..... es la realidad personal de cada uno.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Hay alternativas para todos los gustos.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Hay que ser más cuidadoso y disciplinado y no pensar en todas las posibilidades que tengo de ganar......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Sino, si estoy dispuesto a aceptar la pérdida.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219200" y="1828800"/>
            <a:ext cx="7924800" cy="38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Dicen grandes traders.......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Lo importante no es ganar mucho sino perder poco.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único requisito: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la disciplina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Y la clave, es como asigno los activos.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371600" y="1828800"/>
            <a:ext cx="7772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La evidencia empírica nos dice que...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sz="2800" b="1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295400" y="2743200"/>
            <a:ext cx="7848600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Factores determinantes del rendimiento en una inversión 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1905000" y="3124200"/>
          <a:ext cx="6553200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0" name="Gráfico" r:id="rId4" imgW="4677032" imgH="2467348" progId="Excel.Chart.8">
                  <p:embed/>
                </p:oleObj>
              </mc:Choice>
              <mc:Fallback>
                <p:oleObj name="Gráfico" r:id="rId4" imgW="4677032" imgH="2467348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124200"/>
                        <a:ext cx="6553200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19200" y="1676400"/>
            <a:ext cx="7772400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>
                <a:cs typeface="Times New Roman" panose="02020603050405020304" pitchFamily="18" charset="0"/>
              </a:rPr>
              <a:t> </a:t>
            </a:r>
            <a:r>
              <a:rPr lang="es-AR" altLang="es-AR" sz="2800" b="1">
                <a:latin typeface="Arial" panose="020B0604020202020204" pitchFamily="34" charset="0"/>
                <a:cs typeface="Times New Roman" panose="02020603050405020304" pitchFamily="18" charset="0"/>
              </a:rPr>
              <a:t>¿Que es invertir?</a:t>
            </a:r>
          </a:p>
          <a:p>
            <a:pPr algn="ctr"/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Es posponer un </a:t>
            </a:r>
            <a:r>
              <a:rPr lang="es-AR" altLang="es-AR" b="1" u="sng">
                <a:latin typeface="Arial" panose="020B0604020202020204" pitchFamily="34" charset="0"/>
                <a:cs typeface="Times New Roman" panose="02020603050405020304" pitchFamily="18" charset="0"/>
              </a:rPr>
              <a:t>consumo presente</a:t>
            </a: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, por una expectativa de </a:t>
            </a:r>
            <a:r>
              <a:rPr lang="es-AR" altLang="es-AR" b="1" u="sng">
                <a:latin typeface="Arial" panose="020B0604020202020204" pitchFamily="34" charset="0"/>
                <a:cs typeface="Times New Roman" panose="02020603050405020304" pitchFamily="18" charset="0"/>
              </a:rPr>
              <a:t>consumo futuro</a:t>
            </a: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, mayor.</a:t>
            </a: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Es ceder a un tercero, mi capacidad de consumo actual.</a:t>
            </a: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Al ceder esa capacidad de consumo actual, espero una </a:t>
            </a:r>
            <a:r>
              <a:rPr lang="es-AR" altLang="es-AR" b="1" u="sng">
                <a:latin typeface="Arial" panose="020B0604020202020204" pitchFamily="34" charset="0"/>
                <a:cs typeface="Times New Roman" panose="02020603050405020304" pitchFamily="18" charset="0"/>
              </a:rPr>
              <a:t>recompensa.</a:t>
            </a: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eaLnBrk="0" hangingPunct="0"/>
            <a:endParaRPr lang="es-AR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19200" y="1828800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MX" altLang="es-AR" b="1">
                <a:latin typeface="Arial" panose="020B0604020202020204" pitchFamily="34" charset="0"/>
              </a:rPr>
              <a:t>En períodos cortos, el rendimiento es más volátil...</a:t>
            </a:r>
            <a:endParaRPr lang="es-ES" altLang="es-AR" b="1">
              <a:latin typeface="Arial" panose="020B0604020202020204" pitchFamily="34" charset="0"/>
            </a:endParaRP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600200" y="2438400"/>
          <a:ext cx="6396038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4" name="Gráfico" r:id="rId4" imgW="6696388" imgH="3743725" progId="Excel.Chart.8">
                  <p:embed/>
                </p:oleObj>
              </mc:Choice>
              <mc:Fallback>
                <p:oleObj name="Gráfico" r:id="rId4" imgW="6696388" imgH="3743725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38400"/>
                        <a:ext cx="6396038" cy="357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810000" y="6324600"/>
            <a:ext cx="3886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1000">
                <a:latin typeface="Arial" panose="020B0604020202020204" pitchFamily="34" charset="0"/>
              </a:rPr>
              <a:t>Variación anual S&amp;P 500</a:t>
            </a:r>
            <a:endParaRPr lang="es-ES" altLang="es-AR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1026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1" name="Text Box 1027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2772" name="Text Box 1028"/>
          <p:cNvSpPr txBox="1">
            <a:spLocks noChangeArrowheads="1"/>
          </p:cNvSpPr>
          <p:nvPr/>
        </p:nvSpPr>
        <p:spPr bwMode="auto">
          <a:xfrm>
            <a:off x="1219200" y="1828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MX" altLang="es-AR" b="1">
                <a:latin typeface="Arial" panose="020B0604020202020204" pitchFamily="34" charset="0"/>
              </a:rPr>
              <a:t> ... que para períodos largos</a:t>
            </a:r>
            <a:endParaRPr lang="es-ES" altLang="es-AR" b="1">
              <a:latin typeface="Arial" panose="020B0604020202020204" pitchFamily="34" charset="0"/>
            </a:endParaRPr>
          </a:p>
        </p:txBody>
      </p:sp>
      <p:graphicFrame>
        <p:nvGraphicFramePr>
          <p:cNvPr id="32774" name="Object 1030"/>
          <p:cNvGraphicFramePr>
            <a:graphicFrameLocks noChangeAspect="1"/>
          </p:cNvGraphicFramePr>
          <p:nvPr/>
        </p:nvGraphicFramePr>
        <p:xfrm>
          <a:off x="1219200" y="2286000"/>
          <a:ext cx="7315200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48" name="Gráfico" r:id="rId4" imgW="4677032" imgH="2467348" progId="Excel.Chart.8">
                  <p:embed/>
                </p:oleObj>
              </mc:Choice>
              <mc:Fallback>
                <p:oleObj name="Gráfico" r:id="rId4" imgW="4677032" imgH="2467348" progId="Excel.Chart.8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7315200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Text Box 1031"/>
          <p:cNvSpPr txBox="1">
            <a:spLocks noChangeArrowheads="1"/>
          </p:cNvSpPr>
          <p:nvPr/>
        </p:nvSpPr>
        <p:spPr bwMode="auto">
          <a:xfrm>
            <a:off x="3810000" y="6324600"/>
            <a:ext cx="3886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1000">
                <a:latin typeface="Arial" panose="020B0604020202020204" pitchFamily="34" charset="0"/>
              </a:rPr>
              <a:t>Rendimiento 5 años previos</a:t>
            </a:r>
            <a:endParaRPr lang="es-ES" altLang="es-AR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2743200"/>
            <a:ext cx="7391400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MX" altLang="es-AR" b="1">
                <a:latin typeface="Arial" panose="020B0604020202020204" pitchFamily="34" charset="0"/>
              </a:rPr>
              <a:t>Para las inversiones más arriesgadas, los períodos cortos son volátiles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s-MX" altLang="es-AR" sz="20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MX" altLang="es-AR" b="1">
                <a:latin typeface="Arial" panose="020B0604020202020204" pitchFamily="34" charset="0"/>
              </a:rPr>
              <a:t>El tiempo aumenta la probabilidad de recibir la rentabilidad promedio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s-MX" altLang="es-AR" sz="20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MX" altLang="es-AR" b="1">
                <a:latin typeface="Arial" panose="020B0604020202020204" pitchFamily="34" charset="0"/>
              </a:rPr>
              <a:t>Tomando períodos de 20 años, ninguna clase produjo pérdidas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71600" y="1676400"/>
            <a:ext cx="7772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Qué dice la evidencia empírica ? (cont...)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sz="28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295400" y="1828800"/>
            <a:ext cx="7543800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¿Qué son los BONOS?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No son más que una de las formas de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instrumentar un préstamo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Las empresas necesitan plata, el gobierno también y lo instrumentan mediante la emisión de un Bono.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Por ende existe un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emisor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, el que necesita plata y un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inversor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, el que financia al emisor.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371600" y="1828800"/>
            <a:ext cx="74676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 decir que los emisores se comprometen a devolver a los inversores,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el capital más los intereses, según un cronograma predeterminado.</a:t>
            </a:r>
            <a:endParaRPr lang="es-AR" altLang="es-AR" b="1" u="sng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Este cronograma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consiste en determinar el monto y las fechas a devolver el capital y los intereses.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Todo el cronograma anterior es lo que se conoce y publica como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las Condiciones de Emisión.</a:t>
            </a:r>
            <a:endParaRPr lang="es-AR" altLang="es-AR" b="1" u="sng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 u="sn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234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Condiciones de Emisión.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Todo bono se emite de acuerdo a ciertas condiciones especificas: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819400" y="3200400"/>
            <a:ext cx="6324600" cy="284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endParaRPr lang="es-AR" altLang="es-AR" sz="1600" b="1">
              <a:cs typeface="Times New Roman" panose="02020603050405020304" pitchFamily="18" charset="0"/>
            </a:endParaRPr>
          </a:p>
          <a:p>
            <a:pPr algn="l" eaLnBrk="0" hangingPunct="0">
              <a:buFontTx/>
              <a:buChar char="•"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Plazo </a:t>
            </a:r>
            <a:endParaRPr lang="es-AR" altLang="es-AR" sz="1600">
              <a:cs typeface="Times New Roman" panose="02020603050405020304" pitchFamily="18" charset="0"/>
            </a:endParaRPr>
          </a:p>
          <a:p>
            <a:pPr algn="l" eaLnBrk="0" hangingPunct="0">
              <a:buFontTx/>
              <a:buChar char="•"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Cupones</a:t>
            </a:r>
            <a:endParaRPr lang="es-AR" altLang="es-AR" sz="1600">
              <a:cs typeface="Times New Roman" panose="02020603050405020304" pitchFamily="18" charset="0"/>
            </a:endParaRPr>
          </a:p>
          <a:p>
            <a:pPr algn="l" eaLnBrk="0" hangingPunct="0">
              <a:buFontTx/>
              <a:buChar char="•"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Periodicidad del pago de interés 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>
              <a:buFontTx/>
              <a:buChar char="•"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Cronograma de devolución del capital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>
              <a:buFontTx/>
              <a:buChar char="•"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Moneda de emisión.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295400" y="5410200"/>
            <a:ext cx="7620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Todas las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Condiciones de Emisión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se explicitan en el Prospecto.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s-ES" altLang="es-AR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¿Cómo se devuelve el capital y los intereses?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capital en los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Cupones de Amortización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interés en los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Cupones de Renta.</a:t>
            </a:r>
            <a:endParaRPr lang="es-AR" altLang="es-AR" sz="1200" b="1" u="sng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41400" indent="-1270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Cláusulas de Interés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 emisión de un bono puede contemplar diferentes formas de calcular los intereses: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lvl="2" eaLnBrk="0" hangingPunct="0">
              <a:buFontTx/>
              <a:buChar char="•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Cupón de interés fijo.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lvl="2" eaLnBrk="0" hangingPunct="0">
              <a:buFontTx/>
              <a:buChar char="•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Cupón de interés variable en función de    ciertos parámetros.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lvl="2" eaLnBrk="0" hangingPunct="0">
              <a:buFontTx/>
              <a:buChar char="•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Cupón de intereses diferenciales</a:t>
            </a:r>
            <a:r>
              <a:rPr lang="es-ES" altLang="es-AR" sz="1100" b="1"/>
              <a:t> </a:t>
            </a:r>
            <a:endParaRPr lang="es-ES" altLang="es-AR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Distintas combinaciones de Cupones</a:t>
            </a:r>
          </a:p>
          <a:p>
            <a:pPr algn="ctr"/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Bonos que no tienen cupones de amortización, se llaman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BONOS “BULLET”</a:t>
            </a:r>
            <a:endParaRPr lang="es-AR" altLang="es-AR" sz="1400" b="1" u="sng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hangingPunct="0">
              <a:buFont typeface="Wingdings" panose="05000000000000000000" pitchFamily="2" charset="2"/>
              <a:buNone/>
            </a:pPr>
            <a:endParaRPr lang="es-AR" altLang="es-AR" sz="1400" b="1" u="sng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Bonos, BULLET sin cupones de renta, se llaman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BONOS CERO CUPON.</a:t>
            </a:r>
            <a:endParaRPr lang="es-AR" altLang="es-AR" sz="1400" b="1" u="sng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 u="sng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>
                <a:latin typeface="Arial" panose="020B0604020202020204" pitchFamily="34" charset="0"/>
              </a:rPr>
              <a:t>Cronograma Típico de un Bono</a:t>
            </a:r>
            <a:endParaRPr lang="es-ES" altLang="es-AR" sz="2800" b="1">
              <a:latin typeface="Arial" panose="020B0604020202020204" pitchFamily="34" charset="0"/>
            </a:endParaRPr>
          </a:p>
        </p:txBody>
      </p:sp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1143000" y="2514600"/>
          <a:ext cx="7696200" cy="383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Gráfico" r:id="rId4" imgW="5096075" imgH="2467348" progId="Excel.Chart.8">
                  <p:embed/>
                </p:oleObj>
              </mc:Choice>
              <mc:Fallback>
                <p:oleObj name="Gráfico" r:id="rId4" imgW="5096075" imgH="2467348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14600"/>
                        <a:ext cx="7696200" cy="383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1026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4339" name="Text Box 1027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4340" name="Rectangle 1028"/>
          <p:cNvSpPr>
            <a:spLocks noChangeArrowheads="1"/>
          </p:cNvSpPr>
          <p:nvPr/>
        </p:nvSpPr>
        <p:spPr bwMode="auto">
          <a:xfrm>
            <a:off x="533400" y="1524000"/>
            <a:ext cx="88392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s-AR" altLang="es-AR" sz="2800">
                <a:latin typeface="Arial" panose="020B0604020202020204" pitchFamily="34" charset="0"/>
                <a:cs typeface="Times New Roman" panose="02020603050405020304" pitchFamily="18" charset="0"/>
              </a:rPr>
              <a:t>Esa recompensa es la ...</a:t>
            </a:r>
          </a:p>
          <a:p>
            <a:pPr algn="l" eaLnBrk="0" hangingPunct="0"/>
            <a:endParaRPr lang="es-AR" altLang="es-AR"/>
          </a:p>
        </p:txBody>
      </p:sp>
      <p:sp>
        <p:nvSpPr>
          <p:cNvPr id="14343" name="Rectangle 1031"/>
          <p:cNvSpPr>
            <a:spLocks noChangeArrowheads="1"/>
          </p:cNvSpPr>
          <p:nvPr/>
        </p:nvSpPr>
        <p:spPr bwMode="auto">
          <a:xfrm>
            <a:off x="2281238" y="1747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AR"/>
          </a:p>
        </p:txBody>
      </p:sp>
      <p:pic>
        <p:nvPicPr>
          <p:cNvPr id="14342" name="Picture 1030" descr="BS00561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4038600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Rectangle 1032"/>
          <p:cNvSpPr>
            <a:spLocks noChangeArrowheads="1"/>
          </p:cNvSpPr>
          <p:nvPr/>
        </p:nvSpPr>
        <p:spPr bwMode="auto">
          <a:xfrm>
            <a:off x="0" y="5562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TASA DE INTERES</a:t>
            </a:r>
          </a:p>
          <a:p>
            <a:pPr algn="l" eaLnBrk="0" hangingPunct="0"/>
            <a:endParaRPr lang="es-AR" altLang="es-AR" sz="2800" b="1" u="sng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295400" y="1828800"/>
            <a:ext cx="7467600" cy="387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88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493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98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Un BONO entonces, no es más que......</a:t>
            </a:r>
          </a:p>
          <a:p>
            <a:pPr algn="ctr"/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	Un Instrumento de Deuda,</a:t>
            </a:r>
          </a:p>
          <a:p>
            <a:pPr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	con un flujo de fondos futuro, </a:t>
            </a:r>
          </a:p>
          <a:p>
            <a:pPr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	preestablecido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sz="2800" b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Riesgo de invertir en un bono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default.</a:t>
            </a:r>
          </a:p>
          <a:p>
            <a:pPr algn="l" eaLnBrk="0" hangingPunct="0">
              <a:buFont typeface="Wingdings" panose="05000000000000000000" pitchFamily="2" charset="2"/>
              <a:buChar char="Ø"/>
            </a:pP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tipo de cambio.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liquidez.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tasa de interés.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inflación.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reinversión.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472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7113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0480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238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3619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0767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533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9911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448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		ENTONCES......</a:t>
            </a:r>
          </a:p>
          <a:p>
            <a:pPr algn="ctr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Invertir en Bonos es</a:t>
            </a:r>
          </a:p>
          <a:p>
            <a:pPr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comprar los derechos</a:t>
            </a:r>
          </a:p>
          <a:p>
            <a:pPr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sobre un flujo futuro de</a:t>
            </a:r>
          </a:p>
          <a:p>
            <a:pPr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fondos, preestablecido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sz="2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219200" y="1828800"/>
            <a:ext cx="7924800" cy="392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936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Desarmando un Bono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hangingPunct="0"/>
            <a:endParaRPr lang="es-AR" altLang="es-AR" sz="14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Un bono es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un conjunto de cupones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hangingPunct="0">
              <a:buFont typeface="Wingdings" panose="05000000000000000000" pitchFamily="2" charset="2"/>
              <a:buNone/>
            </a:pP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Cada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cupón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es como un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plazo fijo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, entonces......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>
              <a:buFont typeface="Wingdings" panose="05000000000000000000" pitchFamily="2" charset="2"/>
              <a:buNone/>
            </a:pPr>
            <a:r>
              <a:rPr lang="es-AR" altLang="es-AR" sz="2800" b="1">
                <a:latin typeface="Arial" panose="020B0604020202020204" pitchFamily="34" charset="0"/>
                <a:cs typeface="Times New Roman" panose="02020603050405020304" pitchFamily="18" charset="0"/>
              </a:rPr>
              <a:t>Un bono es un set de plazos fijos</a:t>
            </a: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/>
              <a:t>Veamos un ejemplo</a:t>
            </a:r>
            <a:endParaRPr lang="es-ES" altLang="es-AR" sz="2800" b="1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>
            <a:off x="2590800" y="4191000"/>
            <a:ext cx="4343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7162800" y="3200400"/>
            <a:ext cx="1447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7315200" y="32766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/>
              <a:t>$ 150</a:t>
            </a:r>
            <a:endParaRPr lang="es-ES" altLang="es-AR" sz="2800" b="1"/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1066800" y="3276600"/>
            <a:ext cx="1447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143000" y="33528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/>
              <a:t>$ 100</a:t>
            </a:r>
            <a:endParaRPr lang="es-ES" altLang="es-AR" sz="2800" b="1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219200" y="4572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/>
              <a:t>Marzo/X1</a:t>
            </a:r>
            <a:endParaRPr lang="es-ES" altLang="es-AR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086600" y="4495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/>
              <a:t>Marzo/X2</a:t>
            </a:r>
            <a:endParaRPr lang="es-ES" altLang="es-AR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4114800" y="3200400"/>
            <a:ext cx="1447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4267200" y="3276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/>
              <a:t>50%</a:t>
            </a:r>
            <a:endParaRPr lang="es-ES" altLang="es-A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371600" y="1828800"/>
            <a:ext cx="77724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El precio del plazo fijo...</a:t>
            </a:r>
          </a:p>
          <a:p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El precio del plazo fijo </a:t>
            </a:r>
          </a:p>
          <a:p>
            <a:pPr algn="l"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es el </a:t>
            </a:r>
            <a:r>
              <a:rPr lang="es-AR" altLang="es-AR" sz="2800" b="1" u="sng">
                <a:latin typeface="Arial" panose="020B0604020202020204" pitchFamily="34" charset="0"/>
                <a:cs typeface="Arial" panose="020B0604020202020204" pitchFamily="34" charset="0"/>
              </a:rPr>
              <a:t>valor presente</a:t>
            </a: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 del monto al vencimiento, </a:t>
            </a:r>
          </a:p>
          <a:p>
            <a:pPr algn="l" eaLnBrk="0" hangingPunct="0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descontado a la tasa de interés.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sz="2800" b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Y si la tasa cambia?</a:t>
            </a:r>
          </a:p>
          <a:p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Pero si a ese mismo plazo fijo, con ese mismo monto al vencimiento, le exigimos un rendimiento mayor... 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......el precio al que aplicándole esa mayor tasa de interés, iguale ese mismo valor futuro deberá ser... 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...MENOR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b="1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Line 1026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6323" name="Text Box 1027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6324" name="Text Box 1028"/>
          <p:cNvSpPr txBox="1">
            <a:spLocks noChangeArrowheads="1"/>
          </p:cNvSpPr>
          <p:nvPr/>
        </p:nvSpPr>
        <p:spPr bwMode="auto">
          <a:xfrm>
            <a:off x="1143000" y="182880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>
                <a:latin typeface="Arial" panose="020B0604020202020204" pitchFamily="34" charset="0"/>
              </a:rPr>
              <a:t>Y si la tasa cambia  (cont..) ?</a:t>
            </a:r>
            <a:endParaRPr lang="es-ES" altLang="es-AR" sz="2800" b="1">
              <a:latin typeface="Arial" panose="020B0604020202020204" pitchFamily="34" charset="0"/>
            </a:endParaRPr>
          </a:p>
        </p:txBody>
      </p:sp>
      <p:sp>
        <p:nvSpPr>
          <p:cNvPr id="56325" name="Line 1029"/>
          <p:cNvSpPr>
            <a:spLocks noChangeShapeType="1"/>
          </p:cNvSpPr>
          <p:nvPr/>
        </p:nvSpPr>
        <p:spPr bwMode="auto">
          <a:xfrm>
            <a:off x="2514600" y="4953000"/>
            <a:ext cx="4648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6326" name="Oval 1030"/>
          <p:cNvSpPr>
            <a:spLocks noChangeArrowheads="1"/>
          </p:cNvSpPr>
          <p:nvPr/>
        </p:nvSpPr>
        <p:spPr bwMode="auto">
          <a:xfrm>
            <a:off x="7162800" y="3810000"/>
            <a:ext cx="1447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6327" name="Text Box 1031"/>
          <p:cNvSpPr txBox="1">
            <a:spLocks noChangeArrowheads="1"/>
          </p:cNvSpPr>
          <p:nvPr/>
        </p:nvSpPr>
        <p:spPr bwMode="auto">
          <a:xfrm>
            <a:off x="7315200" y="3810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/>
              <a:t>$ 120</a:t>
            </a:r>
            <a:endParaRPr lang="es-ES" altLang="es-AR" sz="2800" b="1"/>
          </a:p>
        </p:txBody>
      </p:sp>
      <p:sp>
        <p:nvSpPr>
          <p:cNvPr id="56328" name="Oval 1032"/>
          <p:cNvSpPr>
            <a:spLocks noChangeArrowheads="1"/>
          </p:cNvSpPr>
          <p:nvPr/>
        </p:nvSpPr>
        <p:spPr bwMode="auto">
          <a:xfrm>
            <a:off x="1066800" y="3886200"/>
            <a:ext cx="1447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6329" name="Text Box 1033"/>
          <p:cNvSpPr txBox="1">
            <a:spLocks noChangeArrowheads="1"/>
          </p:cNvSpPr>
          <p:nvPr/>
        </p:nvSpPr>
        <p:spPr bwMode="auto">
          <a:xfrm>
            <a:off x="1066800" y="39624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/>
              <a:t>$ 109.09</a:t>
            </a:r>
            <a:endParaRPr lang="es-ES" altLang="es-AR" sz="2800" b="1"/>
          </a:p>
        </p:txBody>
      </p:sp>
      <p:sp>
        <p:nvSpPr>
          <p:cNvPr id="56332" name="Oval 1036"/>
          <p:cNvSpPr>
            <a:spLocks noChangeArrowheads="1"/>
          </p:cNvSpPr>
          <p:nvPr/>
        </p:nvSpPr>
        <p:spPr bwMode="auto">
          <a:xfrm>
            <a:off x="4114800" y="3810000"/>
            <a:ext cx="1447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6333" name="Text Box 1037"/>
          <p:cNvSpPr txBox="1">
            <a:spLocks noChangeArrowheads="1"/>
          </p:cNvSpPr>
          <p:nvPr/>
        </p:nvSpPr>
        <p:spPr bwMode="auto">
          <a:xfrm>
            <a:off x="4267200" y="3886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/>
              <a:t>10%</a:t>
            </a:r>
            <a:endParaRPr lang="es-ES" altLang="es-AR"/>
          </a:p>
        </p:txBody>
      </p:sp>
      <p:sp>
        <p:nvSpPr>
          <p:cNvPr id="56334" name="Text Box 1038"/>
          <p:cNvSpPr txBox="1">
            <a:spLocks noChangeArrowheads="1"/>
          </p:cNvSpPr>
          <p:nvPr/>
        </p:nvSpPr>
        <p:spPr bwMode="auto">
          <a:xfrm>
            <a:off x="1143000" y="24384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MX" altLang="es-AR" b="1"/>
              <a:t> </a:t>
            </a:r>
            <a:r>
              <a:rPr lang="es-MX" altLang="es-AR" b="1">
                <a:latin typeface="Arial" panose="020B0604020202020204" pitchFamily="34" charset="0"/>
              </a:rPr>
              <a:t>Y si le exigimos una tasa de interés menor...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6335" name="Text Box 1039"/>
          <p:cNvSpPr txBox="1">
            <a:spLocks noChangeArrowheads="1"/>
          </p:cNvSpPr>
          <p:nvPr/>
        </p:nvSpPr>
        <p:spPr bwMode="auto">
          <a:xfrm>
            <a:off x="1295400" y="5486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... el precio será MAYOR</a:t>
            </a:r>
            <a:endParaRPr lang="es-ES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295400" y="1905000"/>
            <a:ext cx="78486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Principio I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2895600"/>
            <a:ext cx="8077200" cy="226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 sz="26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valor presente de un mismo valor futuro,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disminuye 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al exigírsele un rendimiento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26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066800" y="4433888"/>
            <a:ext cx="8077200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AR" altLang="es-AR" sz="20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valor presente de un mismo valor futuro,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aumenta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al exigírsele un rendimiento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menor.</a:t>
            </a:r>
            <a:endParaRPr lang="es-AR" altLang="es-AR" sz="2000" b="1" u="sng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55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Y con el precio del Bono?</a:t>
            </a:r>
          </a:p>
          <a:p>
            <a:pPr algn="ctr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Los bonos dijimos, no son más que un set de plazos fijos.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Si individualmente el precio de un plazo fijo se comporta al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 revés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del movimiento de la tasa de interés.....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...el precio de un bono también.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143000" y="1828800"/>
            <a:ext cx="7772400" cy="374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¿Para que invertir?</a:t>
            </a:r>
            <a:endParaRPr lang="es-AR" altLang="es-A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 eaLnBrk="0" hangingPunct="0"/>
            <a:endParaRPr lang="es-AR" altLang="es-AR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algn="just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Para preservar el capital ahorrado.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Para potenciar la capacidad de compra futura.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Para ganar dinero.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Principio II</a:t>
            </a:r>
          </a:p>
          <a:p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altLang="es-AR" sz="16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precio de un bono se mueve en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sentido inverso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al movimiento de la tasa de interés que se le exige</a:t>
            </a: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2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066800" y="4572000"/>
            <a:ext cx="80772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PRECIO						TASA</a:t>
            </a:r>
            <a:r>
              <a:rPr lang="es-ES" altLang="es-AR" sz="1100" b="1"/>
              <a:t> </a:t>
            </a:r>
            <a:endParaRPr lang="es-ES" altLang="es-AR" b="1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371600" y="4343400"/>
            <a:ext cx="6705600" cy="1219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1295400" y="3733800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7848600" y="5715000"/>
            <a:ext cx="457200" cy="4572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4038600" y="4953000"/>
            <a:ext cx="1066800" cy="533400"/>
          </a:xfrm>
          <a:prstGeom prst="flowChartExtra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Conceptos Fundamentales de Bonos</a:t>
            </a:r>
          </a:p>
          <a:p>
            <a:pPr algn="ctr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precio de un bono se comporta en sentido contrario a la tasa de interés. Si el precio sube la tasa baja y viceversa.</a:t>
            </a:r>
            <a:endParaRPr lang="es-AR" altLang="es-AR" sz="16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precio se mueve al revés que el plazo para una misma tasa de interés.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 sensibilidad del precio del bono frente a cambios en la tasa de interés es creciente a medida que aumenta el plazo del bono.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1828800"/>
            <a:ext cx="7924800" cy="38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RESUMIENDO......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precio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 un bono, es la sumatoria de los valores presentes de su flujo de fondos futuro.</a:t>
            </a:r>
            <a:endParaRPr lang="es-AR" altLang="es-AR" sz="16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Lo importante entonces, es conocer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como se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compone el flujo de fondos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al que se refiere el precio.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219200" y="1676400"/>
            <a:ext cx="7924800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 u="sng">
                <a:latin typeface="Arial" panose="020B0604020202020204" pitchFamily="34" charset="0"/>
                <a:cs typeface="Arial" panose="020B0604020202020204" pitchFamily="34" charset="0"/>
              </a:rPr>
              <a:t>Términos Técnicos</a:t>
            </a:r>
          </a:p>
          <a:p>
            <a:pPr algn="ctr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Valor Nominal vs. Valor Residual</a:t>
            </a:r>
          </a:p>
          <a:p>
            <a:pPr algn="ctr" eaLnBrk="0" hangingPunct="0"/>
            <a:endParaRPr lang="es-AR" altLang="es-A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Valor Nominal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es el capital originalmente emitido.</a:t>
            </a:r>
            <a:endParaRPr lang="es-AR" altLang="es-AR" sz="16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Valor Residual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es el monto del Valor Nominal aún no amortizado o aún no devuelto.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Al Valor Nominal también se lo conoce como el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 un bono.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Qué es el Valor Técnico de un bono?</a:t>
            </a:r>
          </a:p>
          <a:p>
            <a:pPr algn="ctr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Valor Técnico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 un bono es el valor residual, más los intereses corridos a la fecha.</a:t>
            </a:r>
            <a:endParaRPr lang="es-AR" altLang="es-AR" sz="16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También se lo conoce como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Valor según Comisiones de Emisión.</a:t>
            </a:r>
            <a:endParaRPr lang="es-AR" altLang="es-AR" sz="1200" b="1" u="sng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Valor Técnico varía todos los días.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Line 1026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2467" name="Text Box 1027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2468" name="Rectangle 1028"/>
          <p:cNvSpPr>
            <a:spLocks noChangeArrowheads="1"/>
          </p:cNvSpPr>
          <p:nvPr/>
        </p:nvSpPr>
        <p:spPr bwMode="auto">
          <a:xfrm>
            <a:off x="1295400" y="1763713"/>
            <a:ext cx="7848600" cy="448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Y la Paridad de un Bono?</a:t>
            </a:r>
          </a:p>
          <a:p>
            <a:pPr algn="ctr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Paridad 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 la relación que existe entre el precio de mercado del bono y su valor técnico.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Se lo expresa casi siempre en porcentaje.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 Paridad es, entonces, el porcentaje que el precio, incluyendo intereses corridos, representa del valor técnico.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447800" y="1828800"/>
            <a:ext cx="7696200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493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98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Por ende 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Un Bono cotiza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A la Par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cuando la paridad es del 100%.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Bajo la par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cuando el precio es menor al valor técnico.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Sobre la par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cuando el precio es mayor.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¿Cómo cotiza un Bono?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Normalmente cotiza sin incluir en el precio los intereses corridos.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 esta forma se le llama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Precio Clean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Pero algunos mercados cotiza con los intereses corridos incluidos. Estos siempre se los necesita al momento de negociar los bonos.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1828800"/>
            <a:ext cx="91440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Times New Roman" panose="02020603050405020304" pitchFamily="18" charset="0"/>
              </a:rPr>
              <a:t>¿CÓMO COTIZA UN BONO (I)?</a:t>
            </a:r>
          </a:p>
          <a:p>
            <a:pPr algn="l" eaLnBrk="0" hangingPunct="0"/>
            <a:r>
              <a:rPr lang="es-AR" altLang="es-AR" sz="1400">
                <a:cs typeface="Times New Roman" panose="02020603050405020304" pitchFamily="18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295400" y="2590800"/>
            <a:ext cx="78486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AR" altLang="es-AR" sz="20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Al mismo tiempo el precio de un bono puede ser expresado en términos de :</a:t>
            </a:r>
          </a:p>
          <a:p>
            <a:pPr eaLnBrk="0" hangingPunct="0"/>
            <a:r>
              <a:rPr lang="es-AR" altLang="es-AR" sz="1400">
                <a:cs typeface="Times New Roman" panose="02020603050405020304" pitchFamily="18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3824288"/>
            <a:ext cx="9144000" cy="175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3616325" indent="1936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878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5783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688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9593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4165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87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3309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7881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 sz="1600" b="1">
              <a:cs typeface="Times New Roman" panose="02020603050405020304" pitchFamily="18" charset="0"/>
            </a:endParaRPr>
          </a:p>
          <a:p>
            <a:pPr eaLnBrk="0" hangingPunct="0">
              <a:buFontTx/>
              <a:buChar char="•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VALORES NOMINALES</a:t>
            </a: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eaLnBrk="0" hangingPunct="0">
              <a:buFontTx/>
              <a:buChar char="•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VALORES RESIDUALES.</a:t>
            </a:r>
          </a:p>
          <a:p>
            <a:pPr eaLnBrk="0" hangingPunct="0"/>
            <a:endParaRPr lang="es-AR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066800" y="18288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>
                <a:latin typeface="Arial" panose="020B0604020202020204" pitchFamily="34" charset="0"/>
              </a:rPr>
              <a:t>Precio en Valores Residuales o Nominales</a:t>
            </a:r>
            <a:endParaRPr lang="es-ES" altLang="es-AR" sz="2800" b="1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981200" y="2895600"/>
            <a:ext cx="5791200" cy="990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981200" y="3886200"/>
            <a:ext cx="5791200" cy="1219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362200" y="31242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>
                <a:latin typeface="Arial" panose="020B0604020202020204" pitchFamily="34" charset="0"/>
              </a:rPr>
              <a:t>Amortización del 50%</a:t>
            </a:r>
            <a:endParaRPr lang="es-ES" altLang="es-AR">
              <a:latin typeface="Arial" panose="020B0604020202020204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362200" y="3962400"/>
            <a:ext cx="5181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/>
              <a:t>Valor nominal 100x$1=$100</a:t>
            </a:r>
          </a:p>
          <a:p>
            <a:pPr>
              <a:spcBef>
                <a:spcPct val="50000"/>
              </a:spcBef>
            </a:pPr>
            <a:r>
              <a:rPr lang="es-MX" altLang="es-AR"/>
              <a:t>Valor residual 50x$1 =$ 50</a:t>
            </a:r>
            <a:endParaRPr lang="es-ES" altLang="es-A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143000" y="1828800"/>
            <a:ext cx="8001000" cy="392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¿Que supone invertir ?</a:t>
            </a:r>
          </a:p>
          <a:p>
            <a:pPr algn="ctr"/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Disponer de capacidad de consumo real.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Tener posibilidades ciertas de posponer ese consumo.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Tener una situación financiera ordenada y prolija.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371600" y="18288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AR" sz="2800" b="1">
                <a:latin typeface="Arial" panose="020B0604020202020204" pitchFamily="34" charset="0"/>
              </a:rPr>
              <a:t>¿Qué es lo que importa en el precio de cotización?</a:t>
            </a:r>
            <a:endParaRPr lang="es-ES" altLang="es-AR" sz="2800" b="1">
              <a:latin typeface="Arial" panose="020B0604020202020204" pitchFamily="34" charset="0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2971800" y="3276600"/>
            <a:ext cx="5715000" cy="22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Lo importante del precio </a:t>
            </a:r>
          </a:p>
          <a:p>
            <a:pPr algn="l"/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que veamos en cualquier </a:t>
            </a:r>
          </a:p>
          <a:p>
            <a:pPr algn="l" eaLnBrk="0" hangingPunct="0"/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mercado, es saber qué incluye.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295400" y="1828800"/>
            <a:ext cx="7543800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¿Qué es la “famosa” Tir?</a:t>
            </a:r>
          </a:p>
          <a:p>
            <a:pPr algn="ctr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Sabemos que invertir en un bono es invertir en un set de cupones = plazo fijo. </a:t>
            </a:r>
          </a:p>
          <a:p>
            <a:pPr eaLnBrk="0" hangingPunct="0">
              <a:buFont typeface="Wingdings" panose="05000000000000000000" pitchFamily="2" charset="2"/>
              <a:buNone/>
            </a:pPr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El precio de un plazo fijo, es el </a:t>
            </a:r>
            <a:r>
              <a:rPr lang="es-AR" altLang="es-AR" b="1" u="sng">
                <a:latin typeface="Arial" panose="020B0604020202020204" pitchFamily="34" charset="0"/>
                <a:cs typeface="Times New Roman" panose="02020603050405020304" pitchFamily="18" charset="0"/>
              </a:rPr>
              <a:t>valor presente del</a:t>
            </a: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AR" altLang="es-AR" b="1" u="sng">
                <a:latin typeface="Arial" panose="020B0604020202020204" pitchFamily="34" charset="0"/>
                <a:cs typeface="Times New Roman" panose="02020603050405020304" pitchFamily="18" charset="0"/>
              </a:rPr>
              <a:t>importe al vencimiento</a:t>
            </a:r>
            <a:r>
              <a:rPr lang="es-AR" altLang="es-AR" b="1">
                <a:latin typeface="Arial" panose="020B0604020202020204" pitchFamily="34" charset="0"/>
                <a:cs typeface="Times New Roman" panose="02020603050405020304" pitchFamily="18" charset="0"/>
              </a:rPr>
              <a:t> descontado a una tasa de interés.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3886200" y="3657600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1905000" y="3657600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1219200" y="1828800"/>
            <a:ext cx="79248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El precio de un bono es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la sumatoria de los valores de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todos los cupones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descontados a una tasa de interés. Esto es, la suma de los valores presentes.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pt-BR" altLang="es-AR" b="1">
                <a:latin typeface="Arial" panose="020B0604020202020204" pitchFamily="34" charset="0"/>
                <a:cs typeface="Arial" panose="020B0604020202020204" pitchFamily="34" charset="0"/>
              </a:rPr>
              <a:t>       (1+Tir)*n         (1+Tir)*n+1 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pt-B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  Esa tasa de descuento es la misma para todos los cupones.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Esa es precisamente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la tasa TIR.</a:t>
            </a:r>
            <a:endParaRPr lang="es-AR" altLang="es-AR" sz="1200" b="1" u="sng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1295400" y="327660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BR" altLang="es-AR" b="1">
                <a:latin typeface="Arial" panose="020B0604020202020204" pitchFamily="34" charset="0"/>
                <a:cs typeface="Arial" panose="020B0604020202020204" pitchFamily="34" charset="0"/>
              </a:rPr>
              <a:t>P =  Monto    +     Monto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/>
              <a:t>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828800" y="1828800"/>
            <a:ext cx="7315200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Entonces ...</a:t>
            </a: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MX" altLang="es-AR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La TIR de un bono es la tasa de interés </a:t>
            </a:r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que iguala </a:t>
            </a:r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l precio del b</a:t>
            </a:r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con la suma de</a:t>
            </a:r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 los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 valores </a:t>
            </a:r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presente</a:t>
            </a:r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 de los cupones, </a:t>
            </a:r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descontados a esa tasa</a:t>
            </a:r>
            <a:r>
              <a:rPr lang="es-ES" altLang="es-AR" sz="1100" b="1"/>
              <a:t> </a:t>
            </a:r>
            <a:r>
              <a:rPr lang="es-MX" altLang="es-AR" sz="1100" b="1"/>
              <a:t>.</a:t>
            </a:r>
            <a:endParaRPr lang="es-ES" altLang="es-AR" b="1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19200" y="2362200"/>
            <a:ext cx="7543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Si conozco los cupones y la tasa puedo calcular el precio.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Pero si tengo el precio y el flujo futuro, ¿cómo calculo el rendimiento?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Veamos.......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990600" y="1905000"/>
            <a:ext cx="8153400" cy="344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7350" algn="l"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6750" algn="l"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TIR del cupón y del bono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Si la TIR es la rentabilidad de cada cupón...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 y un bono es un set de cupones...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 la TIR de un bono es la rentabilidad de un bono?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1371600"/>
            <a:ext cx="91440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TIR del cupón y del bono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219200" y="2438400"/>
            <a:ext cx="7924800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NO.  Es simplemente la rentabilidad individual de cada cupón, ¿porqué?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Porque cada cupón tiene un plazo distinto.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Entonces, la TIR no es necesariamente una medida de la tasa de retorno de invertir en el bono hasta su vencimiento.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990600" y="1828800"/>
            <a:ext cx="7848600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78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¿Cuándo lo es?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Cuando el bono es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Cero Cupón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Cuando sé reinvierte el importe de todos los cupones hasta el vencimiento, y la misma tasa TIR.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344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Descansando y resumiendo...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 TIR es una tasa de interés, solamente.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Y por eso, tiene que asociársela a un plazo.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¿Y cuál es el plazo para la cuál es válida la TIR?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endParaRPr lang="es-AR" altLang="es-AR" b="1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371600" y="1905000"/>
            <a:ext cx="7772400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¿Llegando a la Duration?</a:t>
            </a:r>
          </a:p>
          <a:p>
            <a:pPr algn="ctr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altLang="es-AR" sz="28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Al invertir en un bono, invertimos en varios plazos fijos a la vez.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Y cada cupón rinde la misma tasa TIR, pero ocurren en diferentes plazos...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Entonces, la TIR es válida por el plazo que en promedio se invierte el precio del bono.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43000" y="2057400"/>
            <a:ext cx="7543800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INVERTIR ES CEDER MI CAPACIDAD DE </a:t>
            </a:r>
          </a:p>
          <a:p>
            <a:pPr algn="l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CONSUMO PRESENTE A CAMBIO DE UNA</a:t>
            </a:r>
          </a:p>
          <a:p>
            <a:pPr algn="l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RECOMPENSA, PARA OPTIMIZAR EN </a:t>
            </a:r>
          </a:p>
          <a:p>
            <a:pPr algn="l"/>
            <a:endParaRPr lang="es-AR" altLang="es-AR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DEFINITIVA MI BIENESTAR ECONOMICO</a:t>
            </a:r>
            <a:endParaRPr lang="es-AR" altLang="es-AR" sz="16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b="1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39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Llegamos...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Ese plazo promedio es </a:t>
            </a:r>
          </a:p>
          <a:p>
            <a:pPr eaLnBrk="0" hangingPunct="0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	precisamente la </a:t>
            </a:r>
          </a:p>
          <a:p>
            <a:pPr eaLnBrk="0" hangingPunct="0"/>
            <a:endParaRPr lang="es-AR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altLang="es-AR" b="1" u="sng"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 del bono. </a:t>
            </a:r>
            <a:endParaRPr lang="es-ES" altLang="es-AR" b="1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1828800"/>
            <a:ext cx="91440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Definiendo...</a:t>
            </a:r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2438400" y="3124200"/>
            <a:ext cx="6705600" cy="281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r"/>
            <a:endParaRPr lang="es-AR" altLang="es-AR" sz="1400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es el plazo promedio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MX" altLang="es-AR" b="1">
                <a:latin typeface="Arial" panose="020B0604020202020204" pitchFamily="34" charset="0"/>
                <a:cs typeface="Arial" panose="020B0604020202020204" pitchFamily="34" charset="0"/>
              </a:rPr>
              <a:t>ponderado</a:t>
            </a:r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 al cual se invierte </a:t>
            </a:r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endParaRPr lang="es-MX" altLang="es-A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hangingPunct="0"/>
            <a:r>
              <a:rPr lang="es-ES" altLang="es-AR" b="1">
                <a:latin typeface="Arial" panose="020B0604020202020204" pitchFamily="34" charset="0"/>
                <a:cs typeface="Arial" panose="020B0604020202020204" pitchFamily="34" charset="0"/>
              </a:rPr>
              <a:t>el precio del bono</a:t>
            </a:r>
            <a:r>
              <a:rPr lang="es-ES" altLang="es-AR" sz="1100" b="1"/>
              <a:t> </a:t>
            </a:r>
            <a:r>
              <a:rPr lang="es-MX" altLang="es-AR" sz="1100" b="1"/>
              <a:t>.</a:t>
            </a:r>
            <a:endParaRPr lang="es-ES" altLang="es-AR" b="1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1524000" y="1828800"/>
            <a:ext cx="7620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De otra forma...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sz="2800" b="1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1677988"/>
            <a:ext cx="914400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1295400" y="2971800"/>
            <a:ext cx="78486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 la duración de un bono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cero cupón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equivalente.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0" y="3840163"/>
            <a:ext cx="914400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l"/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1295400" y="4114800"/>
            <a:ext cx="78486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AR" altLang="es-AR" sz="20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Es la forma de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homogeneizar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el plazo de diferentes bonos.</a:t>
            </a:r>
            <a:endParaRPr lang="es-AR" altLang="es-AR" sz="20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382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Propiedades de la Duration</a:t>
            </a:r>
          </a:p>
          <a:p>
            <a:endParaRPr lang="es-AR" altLang="es-AR" sz="28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Se mueve en sentido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inverso 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al de la TIR.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Pero en el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mismo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 sentido que el precio.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Y también a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mayor cupón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, menor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algn="l" eaLnBrk="0" hangingPunct="0"/>
            <a:endParaRPr lang="es-AR" altLang="es-AR" b="1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eaLnBrk="0" hangingPunct="0"/>
            <a:endParaRPr lang="es-AR" altLang="es-AR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Para hacer comparables bonos de diferentes plazos nominal.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Y para calcular la DURATION modificada...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...que es la sensibilidad del precio del bono ante variaciones de la tasa de interés.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295400" y="1828800"/>
            <a:ext cx="7543800" cy="38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Consideraciones al invertir en Bonos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Conocer exactamente qué es lo que sé esta comprando en cada caso.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Analizar las diferentes alternativas desde la óptica de la relación </a:t>
            </a:r>
            <a:r>
              <a:rPr lang="es-AR" altLang="es-AR" b="1" u="sng">
                <a:latin typeface="Arial" panose="020B0604020202020204" pitchFamily="34" charset="0"/>
                <a:cs typeface="Arial" panose="020B0604020202020204" pitchFamily="34" charset="0"/>
              </a:rPr>
              <a:t>TIR/Duration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altLang="es-AR" sz="1400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BONOS</a:t>
            </a:r>
            <a:endParaRPr lang="es-ES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219200" y="1828800"/>
            <a:ext cx="792480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¿De donde surge el concepto de riesgo?</a:t>
            </a:r>
            <a:endParaRPr lang="es-AR" altLang="es-A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hangingPunct="0"/>
            <a:endParaRPr lang="es-AR" altLang="es-AR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Si invertir es ceder a un tercero capacidad de consumo presente....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......Invertir supone riesgo !!!</a:t>
            </a:r>
            <a:endParaRPr lang="es-AR" altLang="es-A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95400" y="1828800"/>
            <a:ext cx="78486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78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¿Riesgo de qué?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endParaRPr lang="es-AR" altLang="es-AR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eaLnBrk="0" hangingPunct="0"/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no recuperar mis ahorros invertidos.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no obtener esa recompensa.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b="1">
                <a:latin typeface="Arial" panose="020B0604020202020204" pitchFamily="34" charset="0"/>
                <a:cs typeface="Arial" panose="020B0604020202020204" pitchFamily="34" charset="0"/>
              </a:rPr>
              <a:t>Riesgo de obtener todo, pero no en los plazos previstos.</a:t>
            </a:r>
            <a:endParaRPr lang="es-AR" altLang="es-AR" b="1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1295400" y="838200"/>
            <a:ext cx="7620000" cy="0"/>
          </a:xfrm>
          <a:prstGeom prst="line">
            <a:avLst/>
          </a:prstGeom>
          <a:noFill/>
          <a:ln w="1016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AR" b="1">
                <a:latin typeface="Arial" panose="020B0604020202020204" pitchFamily="34" charset="0"/>
              </a:rPr>
              <a:t>CONCEPTOS BASICOS</a:t>
            </a:r>
            <a:endParaRPr lang="es-ES" altLang="es-AR" b="1">
              <a:latin typeface="Arial" panose="020B0604020202020204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295400" y="1447800"/>
            <a:ext cx="784860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3505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¿Entonces el Riesgo qué es?</a:t>
            </a:r>
            <a:endParaRPr lang="es-AR" altLang="es-AR" sz="2800" b="1">
              <a:cs typeface="Times New Roman" panose="02020603050405020304" pitchFamily="18" charset="0"/>
            </a:endParaRPr>
          </a:p>
          <a:p>
            <a:pPr algn="ctr" eaLnBrk="0" hangingPunct="0"/>
            <a:r>
              <a:rPr lang="es-AR" altLang="es-AR" sz="2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Es la incertidumbre respecto al rendimiento final que reportará mi inversión.</a:t>
            </a:r>
            <a:endParaRPr lang="es-AR" altLang="es-AR" sz="16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Pero como el </a:t>
            </a:r>
            <a:r>
              <a:rPr lang="es-AR" altLang="es-AR" sz="2800" b="1" u="sng">
                <a:latin typeface="Arial" panose="020B0604020202020204" pitchFamily="34" charset="0"/>
                <a:cs typeface="Arial" panose="020B0604020202020204" pitchFamily="34" charset="0"/>
              </a:rPr>
              <a:t>futuro es incierto</a:t>
            </a: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 por definición........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altLang="es-AR" sz="1200" b="1">
              <a:cs typeface="Times New Roman" panose="02020603050405020304" pitchFamily="18" charset="0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Toda </a:t>
            </a:r>
            <a:r>
              <a:rPr lang="es-AR" altLang="es-AR" sz="2800" b="1" u="sng">
                <a:latin typeface="Arial" panose="020B0604020202020204" pitchFamily="34" charset="0"/>
                <a:cs typeface="Arial" panose="020B0604020202020204" pitchFamily="34" charset="0"/>
              </a:rPr>
              <a:t>inversión</a:t>
            </a:r>
            <a:r>
              <a:rPr lang="es-AR" altLang="es-AR" sz="2800" b="1">
                <a:latin typeface="Arial" panose="020B0604020202020204" pitchFamily="34" charset="0"/>
                <a:cs typeface="Arial" panose="020B0604020202020204" pitchFamily="34" charset="0"/>
              </a:rPr>
              <a:t>, tiene siempre un </a:t>
            </a:r>
            <a:r>
              <a:rPr lang="es-AR" altLang="es-AR" sz="2800" b="1" u="sng">
                <a:latin typeface="Arial" panose="020B0604020202020204" pitchFamily="34" charset="0"/>
                <a:cs typeface="Arial" panose="020B0604020202020204" pitchFamily="34" charset="0"/>
              </a:rPr>
              <a:t>riesgo asociado.</a:t>
            </a:r>
            <a:endParaRPr lang="es-AR" altLang="es-AR" sz="1200" b="1" u="sng">
              <a:cs typeface="Times New Roman" panose="02020603050405020304" pitchFamily="18" charset="0"/>
            </a:endParaRPr>
          </a:p>
          <a:p>
            <a:pPr eaLnBrk="0" hangingPunct="0"/>
            <a:endParaRPr lang="es-AR" altLang="es-AR" b="1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A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A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2513</Words>
  <Application>Microsoft Office PowerPoint</Application>
  <PresentationFormat>Presentación en pantalla (4:3)</PresentationFormat>
  <Paragraphs>623</Paragraphs>
  <Slides>66</Slides>
  <Notes>66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66</vt:i4>
      </vt:variant>
    </vt:vector>
  </HeadingPairs>
  <TitlesOfParts>
    <vt:vector size="72" baseType="lpstr">
      <vt:lpstr>Times New Roman</vt:lpstr>
      <vt:lpstr>Arial</vt:lpstr>
      <vt:lpstr>Tahoma</vt:lpstr>
      <vt:lpstr>Wingdings</vt:lpstr>
      <vt:lpstr>Diseño predeterminado</vt:lpstr>
      <vt:lpstr>Gráfico de Microsoft Excel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Roberto</cp:lastModifiedBy>
  <cp:revision>48</cp:revision>
  <dcterms:created xsi:type="dcterms:W3CDTF">2003-09-28T21:59:02Z</dcterms:created>
  <dcterms:modified xsi:type="dcterms:W3CDTF">2020-05-13T00:21:09Z</dcterms:modified>
</cp:coreProperties>
</file>